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70" autoAdjust="0"/>
    <p:restoredTop sz="94660"/>
  </p:normalViewPr>
  <p:slideViewPr>
    <p:cSldViewPr snapToGrid="0">
      <p:cViewPr>
        <p:scale>
          <a:sx n="62" d="100"/>
          <a:sy n="62" d="100"/>
        </p:scale>
        <p:origin x="148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30T13:53:34.11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0 24575,'5'0'0,"2"0"0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30T13:53:35.88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858.47583"/>
      <inkml:brushProperty name="anchorY" value="-846.66669"/>
      <inkml:brushProperty name="scaleFactor" value="0.5"/>
    </inkml:brush>
  </inkml:definitions>
  <inkml:trace contextRef="#ctx0" brushRef="#br0">1 0 24575,'5'0'0,"7"0"0,0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30T13:53:41.69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733.73242"/>
      <inkml:brushProperty name="anchorY" value="-1693.33337"/>
      <inkml:brushProperty name="scaleFactor" value="0.5"/>
    </inkml:brush>
  </inkml:definitions>
  <inkml:trace contextRef="#ctx0" brushRef="#br0">1 490 24575,'23'0'0,"8"0"0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30T13:53:42.04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591.55176"/>
      <inkml:brushProperty name="anchorY" value="-2540"/>
      <inkml:brushProperty name="scaleFactor" value="0.5"/>
    </inkml:brush>
  </inkml:definitions>
  <inkml:trace contextRef="#ctx0" brushRef="#br0">12 490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30T13:53:42.49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438.21851"/>
      <inkml:brushProperty name="anchorY" value="-3386.66675"/>
      <inkml:brushProperty name="scaleFactor" value="0.5"/>
    </inkml:brush>
  </inkml:definitions>
  <inkml:trace contextRef="#ctx0" brushRef="#br0">12 490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30T13:53:42.69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4284.88525"/>
      <inkml:brushProperty name="anchorY" value="-4233.3335"/>
      <inkml:brushProperty name="scaleFactor" value="0.5"/>
    </inkml:brush>
  </inkml:definitions>
  <inkml:trace contextRef="#ctx0" brushRef="#br0">0 108 24575,'5'-9'0,"8"-16"0,4 1 0,6-3 0,-3 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30T13:20:43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7A55A-9275-4E3C-AEC7-E59CD71E043A}" type="datetimeFigureOut">
              <a:rPr lang="en-IN" smtClean="0"/>
              <a:t>30-10-2022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6B750-2A35-4B21-878C-8D65EB63943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9157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9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11413" y="0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10/30/2022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73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11873-email-internet-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freestyler-black-radio-stereo-221573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williamhook/2215956645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eatheater.blogspot.com/2016/04/the-shwe-pyi-taw-cinema-pathein.html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nd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95906291@N02/8839035607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3.0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12" Type="http://schemas.openxmlformats.org/officeDocument/2006/relationships/customXml" Target="../ink/ink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NyzAgVK2kpI?feature=oembed" TargetMode="External"/><Relationship Id="rId6" Type="http://schemas.openxmlformats.org/officeDocument/2006/relationships/customXml" Target="../ink/ink2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8.png"/><Relationship Id="rId14" Type="http://schemas.openxmlformats.org/officeDocument/2006/relationships/customXml" Target="../ink/ink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pexels.com/photo/thank-you-signage-2072165/" TargetMode="Externa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15383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040577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795586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542193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ritish_Airways_Boeing_747,_G-BYGF_(17029062414).jpg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87296837@N00/31970401828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gray-rotary-telephone-209716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vigaweb.net/2018/03/come-ricevere-fax-sul-computer.html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7" name="Picture 3" descr="Abstract smoke background">
            <a:extLst>
              <a:ext uri="{FF2B5EF4-FFF2-40B4-BE49-F238E27FC236}">
                <a16:creationId xmlns:a16="http://schemas.microsoft.com/office/drawing/2014/main" id="{4C416665-2DF4-7348-7EC4-12AB055CA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92" b="8922"/>
          <a:stretch/>
        </p:blipFill>
        <p:spPr>
          <a:xfrm>
            <a:off x="-6212" y="-85858"/>
            <a:ext cx="12191998" cy="6857999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B9D91-6E79-6FDF-0C6B-372CA5FDC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8491"/>
            <a:ext cx="9144000" cy="287089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chemeClr val="tx1"/>
                </a:solidFill>
              </a:rPr>
              <a:t>10-Transport and Communication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EBC3D6-DC28-9F30-11A3-3CC0B4EDE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4494" y="3600706"/>
            <a:ext cx="9144000" cy="2281004"/>
          </a:xfrm>
        </p:spPr>
        <p:txBody>
          <a:bodyPr>
            <a:normAutofit/>
          </a:bodyPr>
          <a:lstStyle/>
          <a:p>
            <a:endParaRPr lang="en-IN" sz="4000" dirty="0">
              <a:solidFill>
                <a:schemeClr val="tx1"/>
              </a:solidFill>
            </a:endParaRPr>
          </a:p>
          <a:p>
            <a:r>
              <a:rPr lang="en-IN" sz="4000" dirty="0">
                <a:solidFill>
                  <a:schemeClr val="tx1"/>
                </a:solidFill>
              </a:rPr>
              <a:t>Social 4A</a:t>
            </a:r>
          </a:p>
        </p:txBody>
      </p:sp>
    </p:spTree>
    <p:extLst>
      <p:ext uri="{BB962C8B-B14F-4D97-AF65-F5344CB8AC3E}">
        <p14:creationId xmlns:p14="http://schemas.microsoft.com/office/powerpoint/2010/main" val="1243201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1029853-21F7-A2AD-42AE-E06CB2088A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539" b="2664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8A8573-A858-FE9F-1260-CB0A4510D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8905"/>
            <a:ext cx="9144000" cy="3184274"/>
          </a:xfrm>
        </p:spPr>
        <p:txBody>
          <a:bodyPr>
            <a:normAutofit/>
          </a:bodyPr>
          <a:lstStyle/>
          <a:p>
            <a:r>
              <a:rPr lang="en-US" sz="3000"/>
              <a:t>Internet and email</a:t>
            </a:r>
            <a:br>
              <a:rPr lang="en-US" sz="3000"/>
            </a:br>
            <a:r>
              <a:rPr lang="en-US" sz="3000"/>
              <a:t>We can sit at home , access any website , and get information on any topic through the Internet Email or electronic  mail  , sent through  the Internet , has made communication faster and cheaper . Nowadays many people access  Internet on their smart phones . </a:t>
            </a:r>
            <a:endParaRPr lang="en-IN" sz="3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5B6DA5-B3FA-08B7-CD45-7E9DA146A844}"/>
              </a:ext>
            </a:extLst>
          </p:cNvPr>
          <p:cNvSpPr txBox="1"/>
          <p:nvPr/>
        </p:nvSpPr>
        <p:spPr>
          <a:xfrm>
            <a:off x="9565961" y="6657944"/>
            <a:ext cx="262603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IN" sz="700">
                <a:solidFill>
                  <a:srgbClr val="FFFFFF"/>
                </a:solidFill>
                <a:hlinkClick r:id="rId3" tooltip="https://freepngimg.com/png/11873-email-internet-p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IN" sz="700">
                <a:solidFill>
                  <a:srgbClr val="FFFFFF"/>
                </a:solidFill>
              </a:rPr>
              <a:t> by Unknown Author is licensed under </a:t>
            </a:r>
            <a:r>
              <a:rPr lang="en-IN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IN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5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4" name="Rectangle 133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14" descr="A picture containing electronics, stereo, camera, loudspeaker&#10;&#10;Description automatically generated">
            <a:extLst>
              <a:ext uri="{FF2B5EF4-FFF2-40B4-BE49-F238E27FC236}">
                <a16:creationId xmlns:a16="http://schemas.microsoft.com/office/drawing/2014/main" id="{28AC0801-7717-A188-CE45-C13938391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710" b="541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7" name="Rectangle 166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71EF94-00B4-CDBC-0C6B-2F57733E7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8905"/>
            <a:ext cx="9144000" cy="3847922"/>
          </a:xfrm>
        </p:spPr>
        <p:txBody>
          <a:bodyPr>
            <a:normAutofit/>
          </a:bodyPr>
          <a:lstStyle/>
          <a:p>
            <a:r>
              <a:rPr lang="en-US" sz="2600" dirty="0"/>
              <a:t>Radio</a:t>
            </a:r>
            <a:br>
              <a:rPr lang="en-US" sz="2600" dirty="0"/>
            </a:br>
            <a:r>
              <a:rPr lang="en-US" sz="2600" dirty="0"/>
              <a:t>A pro gramme on radio reaches all corners of India . It is useful even to those people who cannot read and write  . The all India radio broadcasts news and educational pro grammes in Hindi , English and many regional languages . Private FM channels also broadcast pro grammes for the people . </a:t>
            </a:r>
            <a:endParaRPr lang="en-IN" sz="2600" dirty="0"/>
          </a:p>
        </p:txBody>
      </p:sp>
    </p:spTree>
    <p:extLst>
      <p:ext uri="{BB962C8B-B14F-4D97-AF65-F5344CB8AC3E}">
        <p14:creationId xmlns:p14="http://schemas.microsoft.com/office/powerpoint/2010/main" val="329760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tv on a stand">
            <a:extLst>
              <a:ext uri="{FF2B5EF4-FFF2-40B4-BE49-F238E27FC236}">
                <a16:creationId xmlns:a16="http://schemas.microsoft.com/office/drawing/2014/main" id="{C20D5457-D6D8-F380-2107-E514624B18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500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7F7E29-9B2C-6385-072B-318AE16DE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8905"/>
            <a:ext cx="9144000" cy="3184274"/>
          </a:xfrm>
        </p:spPr>
        <p:txBody>
          <a:bodyPr>
            <a:normAutofit/>
          </a:bodyPr>
          <a:lstStyle/>
          <a:p>
            <a:r>
              <a:rPr lang="en-US" sz="3000"/>
              <a:t>Television</a:t>
            </a:r>
            <a:br>
              <a:rPr lang="en-US" sz="3000"/>
            </a:br>
            <a:r>
              <a:rPr lang="en-US" sz="3000"/>
              <a:t>Tele vision per forms the same task as radio , but also shows pictures .  Sitting at home you can watch what is happening in other parts of our country and elsewhere in the world . Today there are many television channels in India . </a:t>
            </a:r>
            <a:endParaRPr lang="en-IN" sz="3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5BC928-108C-8116-84A4-08264F24CF46}"/>
              </a:ext>
            </a:extLst>
          </p:cNvPr>
          <p:cNvSpPr txBox="1"/>
          <p:nvPr/>
        </p:nvSpPr>
        <p:spPr>
          <a:xfrm>
            <a:off x="9585197" y="6657944"/>
            <a:ext cx="260680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IN" sz="700">
                <a:solidFill>
                  <a:srgbClr val="FFFFFF"/>
                </a:solidFill>
                <a:hlinkClick r:id="rId3" tooltip="https://www.flickr.com/photos/williamhook/221595664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IN" sz="700">
                <a:solidFill>
                  <a:srgbClr val="FFFFFF"/>
                </a:solidFill>
              </a:rPr>
              <a:t> by Unknown Author is licensed under </a:t>
            </a:r>
            <a:r>
              <a:rPr lang="en-IN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IN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4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ceiling, indoor, lit, light&#10;&#10;Description automatically generated">
            <a:extLst>
              <a:ext uri="{FF2B5EF4-FFF2-40B4-BE49-F238E27FC236}">
                <a16:creationId xmlns:a16="http://schemas.microsoft.com/office/drawing/2014/main" id="{2E8FB622-23F0-1049-99AD-74B4EF9B9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573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697721-8203-8F6E-1228-17C22E6D1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8905"/>
            <a:ext cx="9144000" cy="3184274"/>
          </a:xfrm>
        </p:spPr>
        <p:txBody>
          <a:bodyPr>
            <a:normAutofit/>
          </a:bodyPr>
          <a:lstStyle/>
          <a:p>
            <a:r>
              <a:rPr lang="en-US" sz="4200"/>
              <a:t>Cinema</a:t>
            </a:r>
            <a:br>
              <a:rPr lang="en-US" sz="4200"/>
            </a:br>
            <a:r>
              <a:rPr lang="en-US" sz="4200"/>
              <a:t>Movies are made in many languages . They educate as well as enter tiain . They  also spread social messages . </a:t>
            </a:r>
            <a:endParaRPr lang="en-IN" sz="4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2400D6-69EF-0D92-3A43-F245286044EB}"/>
              </a:ext>
            </a:extLst>
          </p:cNvPr>
          <p:cNvSpPr txBox="1"/>
          <p:nvPr/>
        </p:nvSpPr>
        <p:spPr>
          <a:xfrm>
            <a:off x="9400851" y="6657944"/>
            <a:ext cx="279114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IN" sz="700">
                <a:solidFill>
                  <a:srgbClr val="FFFFFF"/>
                </a:solidFill>
                <a:hlinkClick r:id="rId3" tooltip="http://seatheater.blogspot.com/2016/04/the-shwe-pyi-taw-cinema-pathein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IN" sz="700">
                <a:solidFill>
                  <a:srgbClr val="FFFFFF"/>
                </a:solidFill>
              </a:rPr>
              <a:t> by Unknown Author is licensed under </a:t>
            </a:r>
            <a:r>
              <a:rPr lang="en-IN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IN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3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Text">
            <a:extLst>
              <a:ext uri="{FF2B5EF4-FFF2-40B4-BE49-F238E27FC236}">
                <a16:creationId xmlns:a16="http://schemas.microsoft.com/office/drawing/2014/main" id="{4380F23F-F20E-FF9E-6C64-4CF4F4A89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408" b="9322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5ECFC4-ADA7-76DD-1CE1-6C2102E60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8905"/>
            <a:ext cx="9144000" cy="3184274"/>
          </a:xfrm>
        </p:spPr>
        <p:txBody>
          <a:bodyPr>
            <a:normAutofit/>
          </a:bodyPr>
          <a:lstStyle/>
          <a:p>
            <a:r>
              <a:rPr lang="en-US" sz="3000"/>
              <a:t>News paper</a:t>
            </a:r>
            <a:br>
              <a:rPr lang="en-US" sz="3000"/>
            </a:br>
            <a:r>
              <a:rPr lang="en-US" sz="3000"/>
              <a:t>A large number  of news papers and magazines are published in India . These carry news and information about events from all parts of the world . Some people read e – news paper  on their  tables and smart phones . </a:t>
            </a:r>
            <a:endParaRPr lang="en-IN" sz="3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0DD08-99CA-E6F8-0E45-0CD08DE83528}"/>
              </a:ext>
            </a:extLst>
          </p:cNvPr>
          <p:cNvSpPr txBox="1"/>
          <p:nvPr/>
        </p:nvSpPr>
        <p:spPr>
          <a:xfrm>
            <a:off x="9423293" y="6657944"/>
            <a:ext cx="276870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IN" sz="700">
                <a:solidFill>
                  <a:srgbClr val="FFFFFF"/>
                </a:solidFill>
                <a:hlinkClick r:id="rId3" tooltip="https://www.flickr.com/photos/95906291@N02/883903560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IN" sz="700">
                <a:solidFill>
                  <a:srgbClr val="FFFFFF"/>
                </a:solidFill>
              </a:rPr>
              <a:t> by Unknown Author is licensed under </a:t>
            </a:r>
            <a:r>
              <a:rPr lang="en-IN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IN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8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90347A-6937-4F6D-93E3-D398D803D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E6FA2BA-220F-4070-A46C-D437A6D24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18D2A95-840F-45DF-AD93-5FA412FCC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92A3F2D-F424-43A3-88B0-FB258A0C1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BBA9B4-EF00-4579-A73A-061C5F90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671F1C5-E931-49D9-9767-24576DE53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046BA41-68C0-40C2-BC53-B4CEE4497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76E7620-A012-4D01-82AC-46D48B7ED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5B0D3EE-EC46-46BC-91C4-5DF8E2395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6B0B37E-E738-4DEC-9C41-BF6269C06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3AFB8B0-64A4-4D83-9BD8-9E66B562B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D476192-29F6-47CF-BCF9-7380667EE3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DFCCF7-D983-4E21-9508-BD55CE628F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5B9C6DA-F76E-45A2-8BB3-40FAF6D8CB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4210E6D-AADD-4805-A5EA-9A52D0D304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75DC64F-453E-4AEA-AE65-D99FAE789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D802B56-7408-46D4-8EAA-BE6E22347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1C2DD0F-4A07-4510-B9BC-EE4560F6D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D788BD1-17A6-41DE-9EFA-533C6D3D7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9AC2388-5F15-4D60-B816-F7AC60F79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26E0780-8DF3-4637-8C1A-7A3E623B0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9CE402E-8C2D-4EC6-A180-FBF8116EE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5F8AC4E-9C7D-42D3-89A2-33C30FA51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7F715C8-AA23-4912-8669-61553682B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F183C1D-030E-4775-9670-0936C809C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70DC51B-15B9-4F37-9BF3-F4E762B92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3834603-F0EF-42F7-8341-C4BF2931D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3E31C74-18A8-4EB2-8034-B2BF4C20E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3E618E4-2AD8-4E68-AEEE-8D11DC4D1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5CBF929-71E3-4CCC-A912-A0E1D135F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AB384EE-8795-4C64-B229-D57CB4BAD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10E8CCD-425C-4DCD-A08B-8947BAC17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EDFBB1E-CA08-43FD-9A7A-F1B29EFDB6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23D0689-9AC6-4F16-AFFD-D68F95A0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A65F53-006E-5CAD-2531-F3AF91D61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3" y="8393"/>
            <a:ext cx="12188952" cy="590297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2"/>
                </a:solidFill>
              </a:rPr>
              <a:t>Video</a:t>
            </a:r>
            <a:endParaRPr lang="en-IN" sz="2500" dirty="0">
              <a:solidFill>
                <a:schemeClr val="tx2"/>
              </a:solidFill>
            </a:endParaRPr>
          </a:p>
        </p:txBody>
      </p:sp>
      <p:pic>
        <p:nvPicPr>
          <p:cNvPr id="6" name="Online Media 5" title="Transport and Communications">
            <a:hlinkClick r:id="" action="ppaction://media"/>
            <a:extLst>
              <a:ext uri="{FF2B5EF4-FFF2-40B4-BE49-F238E27FC236}">
                <a16:creationId xmlns:a16="http://schemas.microsoft.com/office/drawing/2014/main" id="{B9F5F62F-8D77-2E29-9CA3-8F4CC8D50DC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9661" y="-8394"/>
            <a:ext cx="1224488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CFD8A1F-F07D-253F-6E71-C6F233EAF733}"/>
                  </a:ext>
                </a:extLst>
              </p14:cNvPr>
              <p14:cNvContentPartPr/>
              <p14:nvPr/>
            </p14:nvContentPartPr>
            <p14:xfrm>
              <a:off x="5434576" y="3307696"/>
              <a:ext cx="468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CFD8A1F-F07D-253F-6E71-C6F233EAF7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5576" y="3298696"/>
                <a:ext cx="223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58EAF33-EDDB-D772-501E-3A63840D75F9}"/>
                  </a:ext>
                </a:extLst>
              </p14:cNvPr>
              <p14:cNvContentPartPr/>
              <p14:nvPr/>
            </p14:nvContentPartPr>
            <p14:xfrm>
              <a:off x="6133336" y="3267016"/>
              <a:ext cx="1080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58EAF33-EDDB-D772-501E-3A63840D75F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24696" y="3258016"/>
                <a:ext cx="284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F50D5A12-05D5-F941-3989-4163F2A2AE49}"/>
              </a:ext>
            </a:extLst>
          </p:cNvPr>
          <p:cNvGrpSpPr/>
          <p:nvPr/>
        </p:nvGrpSpPr>
        <p:grpSpPr>
          <a:xfrm>
            <a:off x="6113175" y="3841936"/>
            <a:ext cx="45719" cy="62244"/>
            <a:chOff x="6113176" y="3841936"/>
            <a:chExt cx="10080" cy="3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A096D4D-1C47-4D49-0A89-16AA6A0038F4}"/>
                    </a:ext>
                  </a:extLst>
                </p14:cNvPr>
                <p14:cNvContentPartPr/>
                <p14:nvPr/>
              </p14:nvContentPartPr>
              <p14:xfrm>
                <a:off x="6113176" y="3841936"/>
                <a:ext cx="4320" cy="3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A096D4D-1C47-4D49-0A89-16AA6A0038F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111212" y="3832936"/>
                  <a:ext cx="8169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E1B8514-579C-9D56-946C-28F4A79A94DB}"/>
                    </a:ext>
                  </a:extLst>
                </p14:cNvPr>
                <p14:cNvContentPartPr/>
                <p14:nvPr/>
              </p14:nvContentPartPr>
              <p14:xfrm>
                <a:off x="6122896" y="3841936"/>
                <a:ext cx="360" cy="3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E1B8514-579C-9D56-946C-28F4A79A94D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13896" y="383293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DB5508E-80B1-2888-1194-75776FFA42D3}"/>
                    </a:ext>
                  </a:extLst>
                </p14:cNvPr>
                <p14:cNvContentPartPr/>
                <p14:nvPr/>
              </p14:nvContentPartPr>
              <p14:xfrm>
                <a:off x="6122896" y="3841936"/>
                <a:ext cx="360" cy="3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DB5508E-80B1-2888-1194-75776FFA42D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13896" y="383293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6C9A1CE-2BBC-1D05-32D7-A4B01E2823A4}"/>
                  </a:ext>
                </a:extLst>
              </p14:cNvPr>
              <p14:cNvContentPartPr/>
              <p14:nvPr/>
            </p14:nvContentPartPr>
            <p14:xfrm>
              <a:off x="6143416" y="3731416"/>
              <a:ext cx="28080" cy="39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6C9A1CE-2BBC-1D05-32D7-A4B01E2823A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34416" y="3722776"/>
                <a:ext cx="45720" cy="5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264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90347A-6937-4F6D-93E3-D398D803D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E6FA2BA-220F-4070-A46C-D437A6D24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18D2A95-840F-45DF-AD93-5FA412FCC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92A3F2D-F424-43A3-88B0-FB258A0C1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BBA9B4-EF00-4579-A73A-061C5F90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671F1C5-E931-49D9-9767-24576DE53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046BA41-68C0-40C2-BC53-B4CEE4497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76E7620-A012-4D01-82AC-46D48B7ED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5B0D3EE-EC46-46BC-91C4-5DF8E2395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6B0B37E-E738-4DEC-9C41-BF6269C06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3AFB8B0-64A4-4D83-9BD8-9E66B562B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D476192-29F6-47CF-BCF9-7380667EE3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DFCCF7-D983-4E21-9508-BD55CE628F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5B9C6DA-F76E-45A2-8BB3-40FAF6D8CB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4210E6D-AADD-4805-A5EA-9A52D0D304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75DC64F-453E-4AEA-AE65-D99FAE789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D802B56-7408-46D4-8EAA-BE6E22347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1C2DD0F-4A07-4510-B9BC-EE4560F6D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D788BD1-17A6-41DE-9EFA-533C6D3D7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9AC2388-5F15-4D60-B816-F7AC60F79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26E0780-8DF3-4637-8C1A-7A3E623B0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9CE402E-8C2D-4EC6-A180-FBF8116EE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5F8AC4E-9C7D-42D3-89A2-33C30FA51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7F715C8-AA23-4912-8669-61553682B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F183C1D-030E-4775-9670-0936C809C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70DC51B-15B9-4F37-9BF3-F4E762B92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3834603-F0EF-42F7-8341-C4BF2931D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3E31C74-18A8-4EB2-8034-B2BF4C20E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3E618E4-2AD8-4E68-AEEE-8D11DC4D1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5CBF929-71E3-4CCC-A912-A0E1D135F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AB384EE-8795-4C64-B229-D57CB4BAD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10E8CCD-425C-4DCD-A08B-8947BAC17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EDFBB1E-CA08-43FD-9A7A-F1B29EFDB6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23D0689-9AC6-4F16-AFFD-D68F95A0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384F5ED-0F1A-A2CC-2CDB-A1462E488C88}"/>
                  </a:ext>
                </a:extLst>
              </p14:cNvPr>
              <p14:cNvContentPartPr/>
              <p14:nvPr/>
            </p14:nvContentPartPr>
            <p14:xfrm>
              <a:off x="829407" y="4592997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384F5ED-0F1A-A2CC-2CDB-A1462E488C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0407" y="4584357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Heart 14">
            <a:extLst>
              <a:ext uri="{FF2B5EF4-FFF2-40B4-BE49-F238E27FC236}">
                <a16:creationId xmlns:a16="http://schemas.microsoft.com/office/drawing/2014/main" id="{773E3C76-0DF4-909C-6FDF-9E3A3A7A13EE}"/>
              </a:ext>
            </a:extLst>
          </p:cNvPr>
          <p:cNvSpPr/>
          <p:nvPr/>
        </p:nvSpPr>
        <p:spPr>
          <a:xfrm>
            <a:off x="8750885" y="2779458"/>
            <a:ext cx="45719" cy="6949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8" name="Picture 97" descr="Text, letter&#10;&#10;Description automatically generated">
            <a:extLst>
              <a:ext uri="{FF2B5EF4-FFF2-40B4-BE49-F238E27FC236}">
                <a16:creationId xmlns:a16="http://schemas.microsoft.com/office/drawing/2014/main" id="{7E7E504D-9D88-A912-6AB0-734BDB07B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449" y="0"/>
            <a:ext cx="12161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52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8" name="Rectangle 127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3" name="Picture 72" descr="A picture containing text, way, scene, road&#10;&#10;Description automatically generated">
            <a:extLst>
              <a:ext uri="{FF2B5EF4-FFF2-40B4-BE49-F238E27FC236}">
                <a16:creationId xmlns:a16="http://schemas.microsoft.com/office/drawing/2014/main" id="{7DC7030E-1767-E04B-E609-71C2FD32BD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9777" b="-1"/>
          <a:stretch/>
        </p:blipFill>
        <p:spPr>
          <a:xfrm>
            <a:off x="-22827" y="11"/>
            <a:ext cx="12191980" cy="6857989"/>
          </a:xfrm>
          <a:prstGeom prst="rect">
            <a:avLst/>
          </a:prstGeom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1" name="Rectangle 160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F45B12E-DC10-2212-4324-98E693446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90" y="72176"/>
            <a:ext cx="9910491" cy="3561988"/>
          </a:xfrm>
        </p:spPr>
        <p:txBody>
          <a:bodyPr>
            <a:normAutofit fontScale="90000"/>
          </a:bodyPr>
          <a:lstStyle/>
          <a:p>
            <a:r>
              <a:rPr lang="en-IN" sz="2200" dirty="0"/>
              <a:t>Roadways</a:t>
            </a:r>
            <a:br>
              <a:rPr lang="en-IN" sz="2200" dirty="0"/>
            </a:br>
            <a:r>
              <a:rPr lang="en-IN" sz="2200" dirty="0"/>
              <a:t>Our country has a large network  of roads . The roads are either metalled or unmetalled . Most roads in cities and towns are metalled . They are made of stone , cement and tar . Unmetalled roads  are generally found in villages . The most important roads in India are the national highways and the state highways . The national highways connect state capitals , and other big cities and towns . The state highways connect cities and towns within a state  with national highways . </a:t>
            </a:r>
            <a:br>
              <a:rPr lang="en-IN" sz="2200" dirty="0"/>
            </a:br>
            <a:br>
              <a:rPr lang="en-IN" sz="1800" dirty="0"/>
            </a:br>
            <a:br>
              <a:rPr lang="en-IN" sz="1800" dirty="0"/>
            </a:br>
            <a:br>
              <a:rPr lang="en-IN" sz="1200" dirty="0"/>
            </a:br>
            <a:br>
              <a:rPr lang="en-IN" sz="1800" dirty="0"/>
            </a:br>
            <a:r>
              <a:rPr lang="en-IN" sz="1800" dirty="0"/>
              <a:t>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7927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train on the railway tracks&#10;&#10;Description automatically generated">
            <a:extLst>
              <a:ext uri="{FF2B5EF4-FFF2-40B4-BE49-F238E27FC236}">
                <a16:creationId xmlns:a16="http://schemas.microsoft.com/office/drawing/2014/main" id="{64E2542D-C9E6-D70A-3770-BB978414A2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506" b="10972"/>
          <a:stretch/>
        </p:blipFill>
        <p:spPr>
          <a:xfrm>
            <a:off x="-22827" y="10"/>
            <a:ext cx="12191980" cy="6857989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C93AB6F9-99DF-415B-96A4-7160B5775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D0CC45C-CCAB-4A7C-B33D-84ABB8693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874C06D-399A-4BAA-B0E7-B55764CC1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C4829C4-3E7F-42E6-B0AC-12E562C9A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8D3CD5A-CC76-449E-8201-36100E44D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596BFDB-0E89-4726-8740-23247A96E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395F396-A800-4D94-AA0F-5AD09E37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57FF3EC-7181-4E27-A7A6-DB4655B10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3A5A6F8-A667-410D-BECB-C610733F0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60B875F-A2D1-419D-A7F1-381B33D42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B5344BB-AFBB-4C99-A49A-9F300421D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2BAC207-A217-4064-9C43-8DBD742D0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816C2C6-5594-4867-A2AD-5B34E9294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FB06500-F969-4448-B413-83B5FEA97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6CA7F00-258B-4EDE-924E-F703C6EE6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7E09A08-F290-4A17-BC91-E0A577643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5250DB6-316F-43F4-A62E-777F2306D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A860293-6063-4188-B8DD-9B6DCE5D2B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6F0D5E7-B042-4211-872B-FC93C7860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59604E9-BB25-4D53-8D35-BAD786A0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C6DBC3F-DBBC-484D-819C-BBDD6B30F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0D340BE-56DC-40A0-A0D3-2A0704AB3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E598E4C-A0B1-4A0D-9870-F0011F3C7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93F4BD7-CDE1-422F-BC4C-0362418BD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1694E10-99CB-4916-9CA3-CD347BC5B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06CCCF9-74DC-4FA6-913D-AA94F671E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1C22D95-08E5-48EF-940C-7703E389E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C8CD58B-05D9-44B9-A9B3-AC3596D6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9FCB7D7-C8E5-419A-81F1-6422F747E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7692ACE-18A6-4279-BAB6-A02F9B8A8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67CB90-843A-2BDC-6CAC-FC963E710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444" y="141748"/>
            <a:ext cx="9144000" cy="6063265"/>
          </a:xfrm>
        </p:spPr>
        <p:txBody>
          <a:bodyPr anchor="t">
            <a:normAutofit/>
          </a:bodyPr>
          <a:lstStyle/>
          <a:p>
            <a:r>
              <a:rPr lang="en-IN" sz="2000" dirty="0"/>
              <a:t>Railways</a:t>
            </a:r>
            <a:br>
              <a:rPr lang="en-IN" sz="1800" dirty="0"/>
            </a:br>
            <a:r>
              <a:rPr lang="en-IN" sz="2000" dirty="0"/>
              <a:t>Rail ways are the  lifeline of our country . They connect all parts of India . At the of Independence , trains were replaced by diesel and electric engines . This increased the speed of trains . Nowadays  trains such as Rajdhani Express travel and  Shatabdi Express travel at a speed of 120 – 130 kilometres per hour . In some cities , there are Metro trains . Move on elevated or under ground tracks . Mumbai  has a well – connected network of local trains . One of the most important , commonly used and very cost effective modes of commuting and goods carriage over long , as will as , short distances .</a:t>
            </a:r>
          </a:p>
        </p:txBody>
      </p:sp>
    </p:spTree>
    <p:extLst>
      <p:ext uri="{BB962C8B-B14F-4D97-AF65-F5344CB8AC3E}">
        <p14:creationId xmlns:p14="http://schemas.microsoft.com/office/powerpoint/2010/main" val="3811997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tree, outdoor, water, nature&#10;&#10;Description automatically generated">
            <a:extLst>
              <a:ext uri="{FF2B5EF4-FFF2-40B4-BE49-F238E27FC236}">
                <a16:creationId xmlns:a16="http://schemas.microsoft.com/office/drawing/2014/main" id="{4A88F4C0-D405-3D4C-DFCE-EB0EAD248A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095" b="166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80A70-7A32-B1B7-DE3F-5E6CE3AD4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8905"/>
            <a:ext cx="9144000" cy="3184274"/>
          </a:xfrm>
        </p:spPr>
        <p:txBody>
          <a:bodyPr>
            <a:normAutofit/>
          </a:bodyPr>
          <a:lstStyle/>
          <a:p>
            <a:r>
              <a:rPr lang="en-IN" sz="2600"/>
              <a:t>Waterways</a:t>
            </a:r>
            <a:br>
              <a:rPr lang="en-IN" sz="2600"/>
            </a:br>
            <a:r>
              <a:rPr lang="en-IN" sz="2600"/>
              <a:t>Water transport is the cheapest mode of transport and most suitable for transporting heavy goods . Passenger ships carry people . Cargo ships transport goods . Tanker ships carry petroleum and oil . Along India ‘s coastline there are 13 major and nearly 200 minor ports . The Deendayal Port ( Gujarat ) and the Paradip port ( Odisha ) handle  a large quantity of cargo .</a:t>
            </a:r>
          </a:p>
        </p:txBody>
      </p:sp>
    </p:spTree>
    <p:extLst>
      <p:ext uri="{BB962C8B-B14F-4D97-AF65-F5344CB8AC3E}">
        <p14:creationId xmlns:p14="http://schemas.microsoft.com/office/powerpoint/2010/main" val="166241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person giving a presentation&#10;&#10;Description automatically generated with low confidence">
            <a:extLst>
              <a:ext uri="{FF2B5EF4-FFF2-40B4-BE49-F238E27FC236}">
                <a16:creationId xmlns:a16="http://schemas.microsoft.com/office/drawing/2014/main" id="{5F4ED40D-46F6-350F-01BC-9D0EAECE17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383" b="1034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79AF33-1256-D93B-ACFC-3EB653F9B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8905"/>
            <a:ext cx="9144000" cy="3184274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2"/>
                </a:solidFill>
              </a:rPr>
              <a:t>Communication</a:t>
            </a:r>
            <a:br>
              <a:rPr lang="en-US" sz="2600" dirty="0">
                <a:solidFill>
                  <a:schemeClr val="bg2"/>
                </a:solidFill>
              </a:rPr>
            </a:br>
            <a:r>
              <a:rPr lang="en-US" sz="2600" dirty="0">
                <a:solidFill>
                  <a:schemeClr val="bg2"/>
                </a:solidFill>
              </a:rPr>
              <a:t>Sending and receiving messages is called  communication . Long ago , messages took many days or weeks to reach . Today they reach in seconds . Communication is the act of transferring or exchanging information from one place , person or group of people to another . </a:t>
            </a:r>
            <a:br>
              <a:rPr lang="en-US" sz="2600" dirty="0">
                <a:solidFill>
                  <a:schemeClr val="bg2"/>
                </a:solidFill>
              </a:rPr>
            </a:br>
            <a:r>
              <a:rPr lang="en-US" sz="2600" dirty="0">
                <a:solidFill>
                  <a:schemeClr val="bg2"/>
                </a:solidFill>
              </a:rPr>
              <a:t> </a:t>
            </a:r>
            <a:endParaRPr lang="en-IN" sz="2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large airplane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FA1D8554-40F2-AB15-0FC6-4672EDCE88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717" b="15752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559D28-5A5C-63F6-422F-EB20DC20D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8905"/>
            <a:ext cx="9144000" cy="3184274"/>
          </a:xfrm>
        </p:spPr>
        <p:txBody>
          <a:bodyPr>
            <a:normAutofit/>
          </a:bodyPr>
          <a:lstStyle/>
          <a:p>
            <a:r>
              <a:rPr lang="en-US" sz="3000"/>
              <a:t>Airways</a:t>
            </a:r>
            <a:br>
              <a:rPr lang="en-US" sz="3000"/>
            </a:br>
            <a:r>
              <a:rPr lang="en-US" sz="3000"/>
              <a:t>Aero planes are the fastest mode of transport . Major cities and towns of India are connected by airways . Aero plains transport people and goods , especially perishable goods such as fresh fruits , flowerers and vegetables , to far – off places . Some  aero planes also carry mails . </a:t>
            </a:r>
            <a:endParaRPr lang="en-IN" sz="3000">
              <a:highlight>
                <a:srgbClr val="0000FF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E47768-EB68-05BB-7F83-7E7AB9BCB1F8}"/>
              </a:ext>
            </a:extLst>
          </p:cNvPr>
          <p:cNvSpPr txBox="1"/>
          <p:nvPr/>
        </p:nvSpPr>
        <p:spPr>
          <a:xfrm>
            <a:off x="9585196" y="6657944"/>
            <a:ext cx="260680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IN" sz="700">
                <a:solidFill>
                  <a:srgbClr val="FFFFFF"/>
                </a:solidFill>
                <a:hlinkClick r:id="rId3" tooltip="https://commons.wikimedia.org/wiki/File:British_Airways_Boeing_747,_G-BYGF_(17029062414)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IN" sz="700">
                <a:solidFill>
                  <a:srgbClr val="FFFFFF"/>
                </a:solidFill>
              </a:rPr>
              <a:t> by Unknown Author is licensed under </a:t>
            </a:r>
            <a:r>
              <a:rPr lang="en-IN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IN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8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 descr="A flag on top of a building&#10;&#10;Description automatically generated with medium confidence">
            <a:extLst>
              <a:ext uri="{FF2B5EF4-FFF2-40B4-BE49-F238E27FC236}">
                <a16:creationId xmlns:a16="http://schemas.microsoft.com/office/drawing/2014/main" id="{264378D9-7CB6-9DD4-278D-3EBB7CA97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3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2833F75-6C05-7095-1CC9-EE9D1C7A1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8905"/>
            <a:ext cx="9144000" cy="3184274"/>
          </a:xfrm>
        </p:spPr>
        <p:txBody>
          <a:bodyPr>
            <a:normAutofit/>
          </a:bodyPr>
          <a:lstStyle/>
          <a:p>
            <a:r>
              <a:rPr lang="en-US" sz="3000"/>
              <a:t>Postal service </a:t>
            </a:r>
            <a:br>
              <a:rPr lang="en-US" sz="3000"/>
            </a:br>
            <a:r>
              <a:rPr lang="en-US" sz="3000"/>
              <a:t>India ’s postal service is called India’s post . It is the largest postal network in the world  . People go to a post office to buy stamps , inland letters , postcards and stamped envelopes . Letters and parcels are either sent through ordinary post or through a faster service called Speed Post . </a:t>
            </a:r>
            <a:endParaRPr lang="en-IN" sz="3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C87801-68F2-93CD-DAD6-C648ACC0B9F5}"/>
              </a:ext>
            </a:extLst>
          </p:cNvPr>
          <p:cNvSpPr txBox="1"/>
          <p:nvPr/>
        </p:nvSpPr>
        <p:spPr>
          <a:xfrm>
            <a:off x="9585197" y="6657944"/>
            <a:ext cx="260680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IN" sz="700">
                <a:solidFill>
                  <a:srgbClr val="FFFFFF"/>
                </a:solidFill>
                <a:hlinkClick r:id="rId3" tooltip="https://www.flickr.com/photos/87296837@N00/319704018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IN" sz="700">
                <a:solidFill>
                  <a:srgbClr val="FFFFFF"/>
                </a:solidFill>
              </a:rPr>
              <a:t> by Unknown Author is licensed under </a:t>
            </a:r>
            <a:r>
              <a:rPr lang="en-IN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IN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1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close-up of a telephone&#10;&#10;Description automatically generated with low confidence">
            <a:extLst>
              <a:ext uri="{FF2B5EF4-FFF2-40B4-BE49-F238E27FC236}">
                <a16:creationId xmlns:a16="http://schemas.microsoft.com/office/drawing/2014/main" id="{E4BE4E5D-A72F-82EC-5213-04D501EC80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602" b="785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0770C6-46B0-97BD-0DDE-A548E549A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8905"/>
            <a:ext cx="9144000" cy="3184274"/>
          </a:xfrm>
        </p:spPr>
        <p:txBody>
          <a:bodyPr>
            <a:normAutofit/>
          </a:bodyPr>
          <a:lstStyle/>
          <a:p>
            <a:r>
              <a:rPr lang="en-US" sz="3000"/>
              <a:t>Telephone </a:t>
            </a:r>
            <a:br>
              <a:rPr lang="en-US" sz="3000"/>
            </a:br>
            <a:r>
              <a:rPr lang="en-US" sz="3000"/>
              <a:t>We can talk to people in any part of the world over the telephone . Landline phones , however , are no longer popular . They have been replaced by mobile phones .  Smart phones are all – in – one devices with we can do many things . </a:t>
            </a:r>
            <a:endParaRPr lang="en-IN" sz="3000"/>
          </a:p>
        </p:txBody>
      </p:sp>
    </p:spTree>
    <p:extLst>
      <p:ext uri="{BB962C8B-B14F-4D97-AF65-F5344CB8AC3E}">
        <p14:creationId xmlns:p14="http://schemas.microsoft.com/office/powerpoint/2010/main" val="31047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53C5AC-6690-0F5B-67A8-314F0058E5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6666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59F65E-5367-9080-D6F0-9BC1F200D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8905"/>
            <a:ext cx="9144000" cy="3184274"/>
          </a:xfrm>
        </p:spPr>
        <p:txBody>
          <a:bodyPr>
            <a:normAutofit/>
          </a:bodyPr>
          <a:lstStyle/>
          <a:p>
            <a:r>
              <a:rPr lang="en-US" sz="3000"/>
              <a:t>Fax</a:t>
            </a:r>
            <a:br>
              <a:rPr lang="en-US" sz="3000"/>
            </a:br>
            <a:r>
              <a:rPr lang="en-US" sz="3000"/>
              <a:t>A written document can be sent through a fax machine . It takes only a few seconds to reach . The fax machine is connected to a telephone line . Fax ( short for facsimile ) , sometimes called telecopying or telefax ( the latter  short for telefacsimile ) . </a:t>
            </a:r>
            <a:endParaRPr lang="en-IN" sz="3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67C08-9F75-C00E-C062-D721295CB918}"/>
              </a:ext>
            </a:extLst>
          </p:cNvPr>
          <p:cNvSpPr txBox="1"/>
          <p:nvPr/>
        </p:nvSpPr>
        <p:spPr>
          <a:xfrm>
            <a:off x="9423293" y="6657944"/>
            <a:ext cx="276870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IN" sz="700">
                <a:solidFill>
                  <a:srgbClr val="FFFFFF"/>
                </a:solidFill>
                <a:hlinkClick r:id="rId3" tooltip="https://www.navigaweb.net/2018/03/come-ricevere-fax-sul-computer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IN" sz="700">
                <a:solidFill>
                  <a:srgbClr val="FFFFFF"/>
                </a:solidFill>
              </a:rPr>
              <a:t> by Unknown Author is licensed under </a:t>
            </a:r>
            <a:r>
              <a:rPr lang="en-IN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IN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ineVTI">
  <a:themeElements>
    <a:clrScheme name="AnalogousFromDarkSeedLeftStep">
      <a:dk1>
        <a:srgbClr val="000000"/>
      </a:dk1>
      <a:lt1>
        <a:srgbClr val="FFFFFF"/>
      </a:lt1>
      <a:dk2>
        <a:srgbClr val="301B2D"/>
      </a:dk2>
      <a:lt2>
        <a:srgbClr val="F0F3F2"/>
      </a:lt2>
      <a:accent1>
        <a:srgbClr val="E72983"/>
      </a:accent1>
      <a:accent2>
        <a:srgbClr val="D517C0"/>
      </a:accent2>
      <a:accent3>
        <a:srgbClr val="AD29E7"/>
      </a:accent3>
      <a:accent4>
        <a:srgbClr val="5725D7"/>
      </a:accent4>
      <a:accent5>
        <a:srgbClr val="2944E7"/>
      </a:accent5>
      <a:accent6>
        <a:srgbClr val="1781D5"/>
      </a:accent6>
      <a:hlink>
        <a:srgbClr val="433FBF"/>
      </a:hlink>
      <a:folHlink>
        <a:srgbClr val="7F7F7F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844</Words>
  <Application>Microsoft Office PowerPoint</Application>
  <PresentationFormat>Widescreen</PresentationFormat>
  <Paragraphs>24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Avenir Next LT Pro</vt:lpstr>
      <vt:lpstr>Calibri</vt:lpstr>
      <vt:lpstr>Posterama</vt:lpstr>
      <vt:lpstr>SineVTI</vt:lpstr>
      <vt:lpstr>10-Transport and Communication</vt:lpstr>
      <vt:lpstr>Roadways Our country has a large network  of roads . The roads are either metalled or unmetalled . Most roads in cities and towns are metalled . They are made of stone , cement and tar . Unmetalled roads  are generally found in villages . The most important roads in India are the national highways and the state highways . The national highways connect state capitals , and other big cities and towns . The state highways connect cities and towns within a state  with national highways .                   </vt:lpstr>
      <vt:lpstr>Railways Rail ways are the  lifeline of our country . They connect all parts of India . At the of Independence , trains were replaced by diesel and electric engines . This increased the speed of trains . Nowadays  trains such as Rajdhani Express travel and  Shatabdi Express travel at a speed of 120 – 130 kilometres per hour . In some cities , there are Metro trains . Move on elevated or under ground tracks . Mumbai  has a well – connected network of local trains . One of the most important , commonly used and very cost effective modes of commuting and goods carriage over long , as will as , short distances .</vt:lpstr>
      <vt:lpstr>Waterways Water transport is the cheapest mode of transport and most suitable for transporting heavy goods . Passenger ships carry people . Cargo ships transport goods . Tanker ships carry petroleum and oil . Along India ‘s coastline there are 13 major and nearly 200 minor ports . The Deendayal Port ( Gujarat ) and the Paradip port ( Odisha ) handle  a large quantity of cargo .</vt:lpstr>
      <vt:lpstr>Communication Sending and receiving messages is called  communication . Long ago , messages took many days or weeks to reach . Today they reach in seconds . Communication is the act of transferring or exchanging information from one place , person or group of people to another .   </vt:lpstr>
      <vt:lpstr>Airways Aero planes are the fastest mode of transport . Major cities and towns of India are connected by airways . Aero plains transport people and goods , especially perishable goods such as fresh fruits , flowerers and vegetables , to far – off places . Some  aero planes also carry mails . </vt:lpstr>
      <vt:lpstr>Postal service  India ’s postal service is called India’s post . It is the largest postal network in the world  . People go to a post office to buy stamps , inland letters , postcards and stamped envelopes . Letters and parcels are either sent through ordinary post or through a faster service called Speed Post . </vt:lpstr>
      <vt:lpstr>Telephone  We can talk to people in any part of the world over the telephone . Landline phones , however , are no longer popular . They have been replaced by mobile phones .  Smart phones are all – in – one devices with we can do many things . </vt:lpstr>
      <vt:lpstr>Fax A written document can be sent through a fax machine . It takes only a few seconds to reach . The fax machine is connected to a telephone line . Fax ( short for facsimile ) , sometimes called telecopying or telefax ( the latter  short for telefacsimile ) . </vt:lpstr>
      <vt:lpstr>Internet and email We can sit at home , access any website , and get information on any topic through the Internet Email or electronic  mail  , sent through  the Internet , has made communication faster and cheaper . Nowadays many people access  Internet on their smart phones . </vt:lpstr>
      <vt:lpstr>Radio A pro gramme on radio reaches all corners of India . It is useful even to those people who cannot read and write  . The all India radio broadcasts news and educational pro grammes in Hindi , English and many regional languages . Private FM channels also broadcast pro grammes for the people . </vt:lpstr>
      <vt:lpstr>Television Tele vision per forms the same task as radio , but also shows pictures .  Sitting at home you can watch what is happening in other parts of our country and elsewhere in the world . Today there are many television channels in India . </vt:lpstr>
      <vt:lpstr>Cinema Movies are made in many languages . They educate as well as enter tiain . They  also spread social messages . </vt:lpstr>
      <vt:lpstr>News paper A large number  of news papers and magazines are published in India . These carry news and information about events from all parts of the world . Some people read e – news paper  on their  tables and smart phones . </vt:lpstr>
      <vt:lpstr>Video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10-Transport and Communication</dc:title>
  <dc:creator>Nithya Haldurai</dc:creator>
  <cp:lastModifiedBy>Nithya Haldurai</cp:lastModifiedBy>
  <cp:revision>7</cp:revision>
  <dcterms:created xsi:type="dcterms:W3CDTF">2022-10-29T14:45:05Z</dcterms:created>
  <dcterms:modified xsi:type="dcterms:W3CDTF">2022-10-30T14:00:20Z</dcterms:modified>
</cp:coreProperties>
</file>